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62D3-13F6-495B-817D-8B19A20E4EC5}" type="datetimeFigureOut">
              <a:rPr lang="ar-EG" smtClean="0"/>
              <a:t>17/04/1440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D09B-6B74-4E1F-9E67-5C375B0379C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0218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62D3-13F6-495B-817D-8B19A20E4EC5}" type="datetimeFigureOut">
              <a:rPr lang="ar-EG" smtClean="0"/>
              <a:t>17/04/1440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D09B-6B74-4E1F-9E67-5C375B0379C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7875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62D3-13F6-495B-817D-8B19A20E4EC5}" type="datetimeFigureOut">
              <a:rPr lang="ar-EG" smtClean="0"/>
              <a:t>17/04/1440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D09B-6B74-4E1F-9E67-5C375B0379C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35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62D3-13F6-495B-817D-8B19A20E4EC5}" type="datetimeFigureOut">
              <a:rPr lang="ar-EG" smtClean="0"/>
              <a:t>17/04/1440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D09B-6B74-4E1F-9E67-5C375B0379C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5260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62D3-13F6-495B-817D-8B19A20E4EC5}" type="datetimeFigureOut">
              <a:rPr lang="ar-EG" smtClean="0"/>
              <a:t>17/04/1440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D09B-6B74-4E1F-9E67-5C375B0379C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6438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62D3-13F6-495B-817D-8B19A20E4EC5}" type="datetimeFigureOut">
              <a:rPr lang="ar-EG" smtClean="0"/>
              <a:t>17/04/1440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D09B-6B74-4E1F-9E67-5C375B0379C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7720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62D3-13F6-495B-817D-8B19A20E4EC5}" type="datetimeFigureOut">
              <a:rPr lang="ar-EG" smtClean="0"/>
              <a:t>17/04/1440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D09B-6B74-4E1F-9E67-5C375B0379C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1323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62D3-13F6-495B-817D-8B19A20E4EC5}" type="datetimeFigureOut">
              <a:rPr lang="ar-EG" smtClean="0"/>
              <a:t>17/04/1440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D09B-6B74-4E1F-9E67-5C375B0379C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967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62D3-13F6-495B-817D-8B19A20E4EC5}" type="datetimeFigureOut">
              <a:rPr lang="ar-EG" smtClean="0"/>
              <a:t>17/04/1440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D09B-6B74-4E1F-9E67-5C375B0379C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9705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62D3-13F6-495B-817D-8B19A20E4EC5}" type="datetimeFigureOut">
              <a:rPr lang="ar-EG" smtClean="0"/>
              <a:t>17/04/1440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D09B-6B74-4E1F-9E67-5C375B0379C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8903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62D3-13F6-495B-817D-8B19A20E4EC5}" type="datetimeFigureOut">
              <a:rPr lang="ar-EG" smtClean="0"/>
              <a:t>17/04/1440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D09B-6B74-4E1F-9E67-5C375B0379C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514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E62D3-13F6-495B-817D-8B19A20E4EC5}" type="datetimeFigureOut">
              <a:rPr lang="ar-EG" smtClean="0"/>
              <a:t>17/04/1440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BD09B-6B74-4E1F-9E67-5C375B0379C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8238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Transfusion Complications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EG" sz="3600"/>
              <a:t>Acute Transfusion Reactions (ATR’s)</a:t>
            </a:r>
          </a:p>
          <a:p>
            <a:r>
              <a:rPr lang="en-US" altLang="ar-EG" sz="3600"/>
              <a:t>Chronic Transfusion Reactions</a:t>
            </a:r>
          </a:p>
          <a:p>
            <a:r>
              <a:rPr lang="en-US" altLang="ar-EG" sz="3600"/>
              <a:t>Transfusion related infections</a:t>
            </a:r>
          </a:p>
          <a:p>
            <a:endParaRPr lang="en-US" altLang="ar-EG"/>
          </a:p>
        </p:txBody>
      </p:sp>
      <p:pic>
        <p:nvPicPr>
          <p:cNvPr id="16388" name="Picture 4" descr="C:\microsoft office\Clipart\815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876800"/>
            <a:ext cx="11430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00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ar-EG" sz="4000"/>
              <a:t>Febrile Nonhemolytic Transfusion Reactions (FNHTR)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altLang="ar-EG" sz="2800" dirty="0"/>
              <a:t>Definition--Rise in patient temperature &gt;1</a:t>
            </a:r>
            <a:r>
              <a:rPr lang="en-US" altLang="ar-EG" sz="2800" dirty="0">
                <a:cs typeface="Times New Roman" pitchFamily="18" charset="0"/>
              </a:rPr>
              <a:t>°C (associated with transfusion without other fever precipitating factors)</a:t>
            </a:r>
          </a:p>
          <a:p>
            <a:pPr algn="l"/>
            <a:r>
              <a:rPr lang="en-US" altLang="ar-EG" sz="2800" dirty="0">
                <a:cs typeface="Times New Roman" pitchFamily="18" charset="0"/>
              </a:rPr>
              <a:t>Occurs with </a:t>
            </a:r>
            <a:r>
              <a:rPr lang="en-US" altLang="ar-EG" sz="2800" dirty="0" err="1">
                <a:cs typeface="Times New Roman" pitchFamily="18" charset="0"/>
              </a:rPr>
              <a:t>approx</a:t>
            </a:r>
            <a:r>
              <a:rPr lang="en-US" altLang="ar-EG" sz="2800" dirty="0">
                <a:cs typeface="Times New Roman" pitchFamily="18" charset="0"/>
              </a:rPr>
              <a:t> 1% of PRBC transfusions and </a:t>
            </a:r>
            <a:r>
              <a:rPr lang="en-US" altLang="ar-EG" sz="2800" dirty="0" err="1">
                <a:cs typeface="Times New Roman" pitchFamily="18" charset="0"/>
              </a:rPr>
              <a:t>approx</a:t>
            </a:r>
            <a:r>
              <a:rPr lang="en-US" altLang="ar-EG" sz="2800" dirty="0">
                <a:cs typeface="Times New Roman" pitchFamily="18" charset="0"/>
              </a:rPr>
              <a:t> 20% of </a:t>
            </a:r>
            <a:r>
              <a:rPr lang="en-US" altLang="ar-EG" sz="2800" dirty="0" err="1">
                <a:cs typeface="Times New Roman" pitchFamily="18" charset="0"/>
              </a:rPr>
              <a:t>Plt</a:t>
            </a:r>
            <a:r>
              <a:rPr lang="en-US" altLang="ar-EG" sz="2800" dirty="0">
                <a:cs typeface="Times New Roman" pitchFamily="18" charset="0"/>
              </a:rPr>
              <a:t> transfusions</a:t>
            </a:r>
          </a:p>
          <a:p>
            <a:pPr algn="l"/>
            <a:r>
              <a:rPr lang="en-US" altLang="ar-EG" sz="2800" dirty="0">
                <a:cs typeface="Times New Roman" pitchFamily="18" charset="0"/>
              </a:rPr>
              <a:t>FNHTR caused by alloantibodies directed against HLA antigens</a:t>
            </a:r>
          </a:p>
          <a:p>
            <a:pPr algn="l"/>
            <a:r>
              <a:rPr lang="en-US" altLang="ar-EG" sz="2800" dirty="0"/>
              <a:t>Need to evaluate for AHTR and infection</a:t>
            </a:r>
          </a:p>
        </p:txBody>
      </p:sp>
    </p:spTree>
    <p:extLst>
      <p:ext uri="{BB962C8B-B14F-4D97-AF65-F5344CB8AC3E}">
        <p14:creationId xmlns:p14="http://schemas.microsoft.com/office/powerpoint/2010/main" val="418348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ar-EG"/>
              <a:t>What to do?</a:t>
            </a:r>
            <a:br>
              <a:rPr lang="en-US" altLang="ar-EG"/>
            </a:br>
            <a:r>
              <a:rPr lang="en-US" altLang="ar-EG" sz="3200"/>
              <a:t>If an FNHTR occurs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ar-EG" sz="2800" dirty="0"/>
              <a:t>STOP TRANSFUSION</a:t>
            </a:r>
          </a:p>
          <a:p>
            <a:pPr algn="l">
              <a:lnSpc>
                <a:spcPct val="90000"/>
              </a:lnSpc>
            </a:pPr>
            <a:r>
              <a:rPr lang="en-US" altLang="ar-EG" sz="2800" dirty="0"/>
              <a:t>Use of Antipyretics—responds to Tylenol</a:t>
            </a:r>
          </a:p>
          <a:p>
            <a:pPr algn="l">
              <a:lnSpc>
                <a:spcPct val="90000"/>
              </a:lnSpc>
            </a:pPr>
            <a:r>
              <a:rPr lang="en-US" altLang="ar-EG" sz="2800" dirty="0"/>
              <a:t>Use of Corticosteroids for severe reactions</a:t>
            </a:r>
          </a:p>
          <a:p>
            <a:pPr algn="l">
              <a:lnSpc>
                <a:spcPct val="90000"/>
              </a:lnSpc>
            </a:pPr>
            <a:r>
              <a:rPr lang="en-US" altLang="ar-EG" sz="2800" dirty="0"/>
              <a:t>Use of Narcotics for shaking chills</a:t>
            </a:r>
          </a:p>
          <a:p>
            <a:pPr algn="l">
              <a:lnSpc>
                <a:spcPct val="90000"/>
              </a:lnSpc>
            </a:pPr>
            <a:r>
              <a:rPr lang="en-US" altLang="ar-EG" sz="2800" dirty="0"/>
              <a:t>Future considerations</a:t>
            </a:r>
          </a:p>
          <a:p>
            <a:pPr lvl="1" algn="l">
              <a:lnSpc>
                <a:spcPct val="90000"/>
              </a:lnSpc>
            </a:pPr>
            <a:r>
              <a:rPr lang="en-US" altLang="ar-EG" sz="2400" dirty="0"/>
              <a:t>May prevent reaction with leukocyte filter</a:t>
            </a:r>
          </a:p>
          <a:p>
            <a:pPr lvl="1" algn="l">
              <a:lnSpc>
                <a:spcPct val="90000"/>
              </a:lnSpc>
            </a:pPr>
            <a:r>
              <a:rPr lang="en-US" altLang="ar-EG" sz="2400" dirty="0"/>
              <a:t>Use single donor platelets</a:t>
            </a:r>
          </a:p>
          <a:p>
            <a:pPr lvl="1" algn="l">
              <a:lnSpc>
                <a:spcPct val="90000"/>
              </a:lnSpc>
            </a:pPr>
            <a:r>
              <a:rPr lang="en-US" altLang="ar-EG" sz="2400" dirty="0"/>
              <a:t>Use fresh platelets</a:t>
            </a:r>
          </a:p>
          <a:p>
            <a:pPr lvl="1" algn="l">
              <a:lnSpc>
                <a:spcPct val="90000"/>
              </a:lnSpc>
            </a:pPr>
            <a:r>
              <a:rPr lang="en-US" altLang="ar-EG" sz="2400" dirty="0"/>
              <a:t>Washed RBC’s or platelets</a:t>
            </a:r>
          </a:p>
        </p:txBody>
      </p:sp>
    </p:spTree>
    <p:extLst>
      <p:ext uri="{BB962C8B-B14F-4D97-AF65-F5344CB8AC3E}">
        <p14:creationId xmlns:p14="http://schemas.microsoft.com/office/powerpoint/2010/main" val="356438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Washed Blood Products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altLang="ar-EG" sz="2800" dirty="0"/>
              <a:t>PRBC’s or platelets washed with saline</a:t>
            </a:r>
          </a:p>
          <a:p>
            <a:pPr algn="l"/>
            <a:r>
              <a:rPr lang="en-US" altLang="ar-EG" sz="2800" dirty="0"/>
              <a:t>Removes all but traces of plasma (&gt;98%)</a:t>
            </a:r>
          </a:p>
          <a:p>
            <a:pPr algn="l"/>
            <a:r>
              <a:rPr lang="en-US" altLang="ar-EG" sz="2800" dirty="0"/>
              <a:t>Indicated to prevent recurrent or severe reactions</a:t>
            </a:r>
          </a:p>
          <a:p>
            <a:pPr algn="l"/>
            <a:r>
              <a:rPr lang="en-US" altLang="ar-EG" sz="2800" dirty="0"/>
              <a:t>Washed RBC’s must be used within 24 hours</a:t>
            </a:r>
          </a:p>
          <a:p>
            <a:pPr algn="l"/>
            <a:r>
              <a:rPr lang="en-US" altLang="ar-EG" sz="2800" dirty="0"/>
              <a:t>RBC dose may be decreased by 10-20% by washing</a:t>
            </a:r>
          </a:p>
          <a:p>
            <a:pPr algn="l"/>
            <a:r>
              <a:rPr lang="en-US" altLang="ar-EG" sz="2800" dirty="0"/>
              <a:t>Does not prevent GVHD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8001000" y="5562600"/>
            <a:ext cx="533400" cy="533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7318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ar-EG" sz="4000"/>
              <a:t>Allergic Nonhemolytic Transfusion Reactions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ar-EG" sz="2800"/>
              <a:t>Etiology</a:t>
            </a:r>
          </a:p>
          <a:p>
            <a:pPr lvl="1">
              <a:lnSpc>
                <a:spcPct val="90000"/>
              </a:lnSpc>
            </a:pPr>
            <a:r>
              <a:rPr lang="en-US" altLang="ar-EG" sz="2400"/>
              <a:t>May be due to plasma proteins or blood preservative/anticoagulant</a:t>
            </a:r>
          </a:p>
          <a:p>
            <a:pPr lvl="1">
              <a:lnSpc>
                <a:spcPct val="90000"/>
              </a:lnSpc>
            </a:pPr>
            <a:r>
              <a:rPr lang="en-US" altLang="ar-EG" sz="2400"/>
              <a:t>Best characterized with IgA given to an IgA deficient patients with anti-IgA antibodies </a:t>
            </a:r>
          </a:p>
          <a:p>
            <a:pPr>
              <a:lnSpc>
                <a:spcPct val="90000"/>
              </a:lnSpc>
            </a:pPr>
            <a:r>
              <a:rPr lang="en-US" altLang="ar-EG" sz="2800"/>
              <a:t>Presents with urticaria and wheezing</a:t>
            </a:r>
          </a:p>
          <a:p>
            <a:pPr>
              <a:lnSpc>
                <a:spcPct val="90000"/>
              </a:lnSpc>
            </a:pPr>
            <a:r>
              <a:rPr lang="en-US" altLang="ar-EG" sz="2800"/>
              <a:t>Treatment</a:t>
            </a:r>
          </a:p>
          <a:p>
            <a:pPr lvl="1">
              <a:lnSpc>
                <a:spcPct val="90000"/>
              </a:lnSpc>
            </a:pPr>
            <a:r>
              <a:rPr lang="en-US" altLang="ar-EG" sz="2400"/>
              <a:t>Mild reactions—Can be continued after Benadryl</a:t>
            </a:r>
          </a:p>
          <a:p>
            <a:pPr lvl="1">
              <a:lnSpc>
                <a:spcPct val="90000"/>
              </a:lnSpc>
            </a:pPr>
            <a:r>
              <a:rPr lang="en-US" altLang="ar-EG" sz="2400"/>
              <a:t>Severe reactions—Must STOP transfusion and may require steroids or epinephrine</a:t>
            </a:r>
          </a:p>
          <a:p>
            <a:pPr>
              <a:lnSpc>
                <a:spcPct val="90000"/>
              </a:lnSpc>
            </a:pPr>
            <a:r>
              <a:rPr lang="en-US" altLang="ar-EG" sz="2800"/>
              <a:t>Prevention—Premedication (Antihistamines)</a:t>
            </a:r>
          </a:p>
          <a:p>
            <a:pPr lvl="1">
              <a:lnSpc>
                <a:spcPct val="90000"/>
              </a:lnSpc>
            </a:pPr>
            <a:endParaRPr lang="en-US" altLang="ar-EG" sz="2400"/>
          </a:p>
          <a:p>
            <a:pPr lvl="1">
              <a:lnSpc>
                <a:spcPct val="90000"/>
              </a:lnSpc>
            </a:pPr>
            <a:endParaRPr lang="en-US" altLang="ar-EG" sz="2400"/>
          </a:p>
        </p:txBody>
      </p:sp>
    </p:spTree>
    <p:extLst>
      <p:ext uri="{BB962C8B-B14F-4D97-AF65-F5344CB8AC3E}">
        <p14:creationId xmlns:p14="http://schemas.microsoft.com/office/powerpoint/2010/main" val="401087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ar-EG"/>
              <a:t>TRALI</a:t>
            </a:r>
            <a:br>
              <a:rPr lang="en-US" altLang="ar-EG"/>
            </a:br>
            <a:r>
              <a:rPr lang="en-US" altLang="ar-EG" sz="3600"/>
              <a:t>Transfusion Related Acute Lung Injury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ar-EG" dirty="0"/>
              <a:t>Clinical syndrome similar to ARDS</a:t>
            </a:r>
          </a:p>
          <a:p>
            <a:pPr algn="l">
              <a:lnSpc>
                <a:spcPct val="90000"/>
              </a:lnSpc>
            </a:pPr>
            <a:r>
              <a:rPr lang="en-US" altLang="ar-EG" dirty="0"/>
              <a:t>Occurs 1-6 hours after receiving plasma-containing blood products</a:t>
            </a:r>
          </a:p>
          <a:p>
            <a:pPr algn="l">
              <a:lnSpc>
                <a:spcPct val="90000"/>
              </a:lnSpc>
            </a:pPr>
            <a:r>
              <a:rPr lang="en-US" altLang="ar-EG" dirty="0"/>
              <a:t>Caused by WBC antibodies present in donor blood that result in pulmonary </a:t>
            </a:r>
            <a:r>
              <a:rPr lang="en-US" altLang="ar-EG" dirty="0" err="1"/>
              <a:t>leukostasis</a:t>
            </a:r>
            <a:endParaRPr lang="en-US" altLang="ar-EG" dirty="0"/>
          </a:p>
          <a:p>
            <a:pPr algn="l">
              <a:lnSpc>
                <a:spcPct val="90000"/>
              </a:lnSpc>
            </a:pPr>
            <a:r>
              <a:rPr lang="en-US" altLang="ar-EG" dirty="0"/>
              <a:t>Treatment is supportive</a:t>
            </a:r>
          </a:p>
          <a:p>
            <a:pPr algn="l">
              <a:lnSpc>
                <a:spcPct val="90000"/>
              </a:lnSpc>
            </a:pPr>
            <a:r>
              <a:rPr lang="en-US" altLang="ar-EG" dirty="0"/>
              <a:t>High mortality</a:t>
            </a:r>
          </a:p>
          <a:p>
            <a:pPr algn="l">
              <a:lnSpc>
                <a:spcPct val="90000"/>
              </a:lnSpc>
            </a:pPr>
            <a:endParaRPr lang="en-US" altLang="ar-EG" dirty="0"/>
          </a:p>
        </p:txBody>
      </p:sp>
    </p:spTree>
    <p:extLst>
      <p:ext uri="{BB962C8B-B14F-4D97-AF65-F5344CB8AC3E}">
        <p14:creationId xmlns:p14="http://schemas.microsoft.com/office/powerpoint/2010/main" val="15389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Massive Transfusions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ar-EG" dirty="0"/>
              <a:t>Coagulopathy may occur after transfusion of massive amounts of blood (trauma/surgery)</a:t>
            </a:r>
          </a:p>
          <a:p>
            <a:pPr algn="l">
              <a:lnSpc>
                <a:spcPct val="90000"/>
              </a:lnSpc>
            </a:pPr>
            <a:r>
              <a:rPr lang="en-US" altLang="ar-EG" dirty="0"/>
              <a:t>Coagulopathy is caused by failure to replace plasma</a:t>
            </a:r>
          </a:p>
          <a:p>
            <a:pPr algn="l">
              <a:lnSpc>
                <a:spcPct val="90000"/>
              </a:lnSpc>
            </a:pPr>
            <a:r>
              <a:rPr lang="en-US" altLang="ar-EG" dirty="0"/>
              <a:t>See electrolyte abnormalities</a:t>
            </a:r>
          </a:p>
          <a:p>
            <a:pPr lvl="1" algn="l">
              <a:lnSpc>
                <a:spcPct val="90000"/>
              </a:lnSpc>
            </a:pPr>
            <a:r>
              <a:rPr lang="en-US" altLang="ar-EG" dirty="0"/>
              <a:t>Due to citrate binding of Calcium</a:t>
            </a:r>
          </a:p>
          <a:p>
            <a:pPr lvl="1" algn="l">
              <a:lnSpc>
                <a:spcPct val="90000"/>
              </a:lnSpc>
            </a:pPr>
            <a:r>
              <a:rPr lang="en-US" altLang="ar-EG" dirty="0"/>
              <a:t>Also due to breakdown of stored RBC’s</a:t>
            </a:r>
          </a:p>
        </p:txBody>
      </p:sp>
    </p:spTree>
    <p:extLst>
      <p:ext uri="{BB962C8B-B14F-4D97-AF65-F5344CB8AC3E}">
        <p14:creationId xmlns:p14="http://schemas.microsoft.com/office/powerpoint/2010/main" val="31543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Bacterial Contamination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ar-EG"/>
              <a:t>More common and more severe with platelet transfusion  (platelets are stored at room temperature)</a:t>
            </a:r>
          </a:p>
          <a:p>
            <a:pPr>
              <a:lnSpc>
                <a:spcPct val="90000"/>
              </a:lnSpc>
            </a:pPr>
            <a:r>
              <a:rPr lang="en-US" altLang="ar-EG"/>
              <a:t>Organisms</a:t>
            </a:r>
          </a:p>
          <a:p>
            <a:pPr lvl="1">
              <a:lnSpc>
                <a:spcPct val="90000"/>
              </a:lnSpc>
            </a:pPr>
            <a:r>
              <a:rPr lang="en-US" altLang="ar-EG"/>
              <a:t>Platelets—Gram (+) organisms, ie Staph/Strep</a:t>
            </a:r>
          </a:p>
          <a:p>
            <a:pPr lvl="1">
              <a:lnSpc>
                <a:spcPct val="90000"/>
              </a:lnSpc>
            </a:pPr>
            <a:r>
              <a:rPr lang="en-US" altLang="ar-EG"/>
              <a:t>RBC’s—Yersinia, enterobacter</a:t>
            </a:r>
          </a:p>
          <a:p>
            <a:pPr>
              <a:lnSpc>
                <a:spcPct val="90000"/>
              </a:lnSpc>
            </a:pPr>
            <a:r>
              <a:rPr lang="en-US" altLang="ar-EG"/>
              <a:t>Risk increases as blood products age (use fresh products for immunocompromised)</a:t>
            </a:r>
          </a:p>
          <a:p>
            <a:pPr lvl="1">
              <a:lnSpc>
                <a:spcPct val="90000"/>
              </a:lnSpc>
            </a:pPr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20516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 sz="4000"/>
              <a:t>Chronic Transfusion Reactions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altLang="ar-EG" dirty="0" err="1"/>
              <a:t>Alloimmunization</a:t>
            </a:r>
            <a:endParaRPr lang="en-US" altLang="ar-EG" dirty="0"/>
          </a:p>
          <a:p>
            <a:pPr algn="l"/>
            <a:r>
              <a:rPr lang="en-US" altLang="ar-EG" dirty="0"/>
              <a:t>Transfusion Associated Graft Verses Host Disease (GVHD)</a:t>
            </a:r>
          </a:p>
          <a:p>
            <a:pPr algn="l"/>
            <a:r>
              <a:rPr lang="en-US" altLang="ar-EG" dirty="0"/>
              <a:t>Iron Overload</a:t>
            </a:r>
          </a:p>
          <a:p>
            <a:pPr algn="l"/>
            <a:r>
              <a:rPr lang="en-US" altLang="ar-EG" dirty="0"/>
              <a:t>Transfusion Transmitted Infection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914400" y="5486400"/>
            <a:ext cx="533400" cy="533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7635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Alloimmunization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EG" sz="2800"/>
              <a:t>Can occur with erythrocytes or platelets</a:t>
            </a:r>
          </a:p>
          <a:p>
            <a:r>
              <a:rPr lang="en-US" altLang="ar-EG" sz="2800"/>
              <a:t>Erythrocytes</a:t>
            </a:r>
          </a:p>
          <a:p>
            <a:pPr lvl="1"/>
            <a:r>
              <a:rPr lang="en-US" altLang="ar-EG" sz="2400"/>
              <a:t>Antigen disparity of minor antigens (Kell, Duffy, Kidd)</a:t>
            </a:r>
          </a:p>
          <a:p>
            <a:pPr lvl="1"/>
            <a:r>
              <a:rPr lang="en-US" altLang="ar-EG" sz="2400"/>
              <a:t>Minor antigens D, K, E seen in Sickle patients</a:t>
            </a:r>
          </a:p>
          <a:p>
            <a:r>
              <a:rPr lang="en-US" altLang="ar-EG" sz="2800"/>
              <a:t>Platelets</a:t>
            </a:r>
          </a:p>
          <a:p>
            <a:pPr lvl="1"/>
            <a:r>
              <a:rPr lang="en-US" altLang="ar-EG" sz="2400"/>
              <a:t>Usually due to HLA antigens</a:t>
            </a:r>
          </a:p>
          <a:p>
            <a:pPr lvl="1"/>
            <a:r>
              <a:rPr lang="en-US" altLang="ar-EG" sz="2400"/>
              <a:t>May reduce alloimmunization by leukoreduction (since WBC’s present the HLA antigens)</a:t>
            </a:r>
          </a:p>
        </p:txBody>
      </p:sp>
    </p:spTree>
    <p:extLst>
      <p:ext uri="{BB962C8B-B14F-4D97-AF65-F5344CB8AC3E}">
        <p14:creationId xmlns:p14="http://schemas.microsoft.com/office/powerpoint/2010/main" val="163051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 sz="4000"/>
              <a:t>Transfusion Associated GVHD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ar-EG" dirty="0"/>
              <a:t>Mainly seen in infants, BMT patients, SCID</a:t>
            </a:r>
          </a:p>
          <a:p>
            <a:pPr algn="l">
              <a:lnSpc>
                <a:spcPct val="90000"/>
              </a:lnSpc>
            </a:pPr>
            <a:r>
              <a:rPr lang="en-US" altLang="ar-EG" dirty="0"/>
              <a:t>Etiology—Results from engraftment of donor lymphocytes of an immunocompetent donor into an immunocompromised host</a:t>
            </a:r>
          </a:p>
          <a:p>
            <a:pPr algn="l">
              <a:lnSpc>
                <a:spcPct val="90000"/>
              </a:lnSpc>
            </a:pPr>
            <a:r>
              <a:rPr lang="en-US" altLang="ar-EG" dirty="0"/>
              <a:t>Symptoms—Diarrhea, skin rash, pancytopenia</a:t>
            </a:r>
          </a:p>
          <a:p>
            <a:pPr algn="l">
              <a:lnSpc>
                <a:spcPct val="90000"/>
              </a:lnSpc>
            </a:pPr>
            <a:r>
              <a:rPr lang="en-US" altLang="ar-EG" dirty="0"/>
              <a:t>Usually fatal—no treatment</a:t>
            </a:r>
          </a:p>
          <a:p>
            <a:pPr algn="l">
              <a:lnSpc>
                <a:spcPct val="90000"/>
              </a:lnSpc>
            </a:pPr>
            <a:r>
              <a:rPr lang="en-US" altLang="ar-EG" dirty="0"/>
              <a:t>Prevention—Irradiation of donor cells</a:t>
            </a:r>
          </a:p>
        </p:txBody>
      </p:sp>
    </p:spTree>
    <p:extLst>
      <p:ext uri="{BB962C8B-B14F-4D97-AF65-F5344CB8AC3E}">
        <p14:creationId xmlns:p14="http://schemas.microsoft.com/office/powerpoint/2010/main" val="405560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Acute Transfusion Reactions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EG"/>
              <a:t>Hemolytic Reactions (AHTR)</a:t>
            </a:r>
          </a:p>
          <a:p>
            <a:r>
              <a:rPr lang="en-US" altLang="ar-EG"/>
              <a:t>Febrile Reactions (FNHTR)</a:t>
            </a:r>
          </a:p>
          <a:p>
            <a:r>
              <a:rPr lang="en-US" altLang="ar-EG"/>
              <a:t>Allergic Reactions</a:t>
            </a:r>
          </a:p>
          <a:p>
            <a:r>
              <a:rPr lang="en-US" altLang="ar-EG"/>
              <a:t>TRALI</a:t>
            </a:r>
          </a:p>
          <a:p>
            <a:r>
              <a:rPr lang="en-US" altLang="ar-EG"/>
              <a:t>Coagulopathy with Massive transfusions</a:t>
            </a:r>
          </a:p>
          <a:p>
            <a:r>
              <a:rPr lang="en-US" altLang="ar-EG"/>
              <a:t>Bacteremia</a:t>
            </a:r>
          </a:p>
        </p:txBody>
      </p:sp>
    </p:spTree>
    <p:extLst>
      <p:ext uri="{BB962C8B-B14F-4D97-AF65-F5344CB8AC3E}">
        <p14:creationId xmlns:p14="http://schemas.microsoft.com/office/powerpoint/2010/main" val="12664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Transfusion Associated Infections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EG"/>
              <a:t>Hepatitis C</a:t>
            </a:r>
          </a:p>
          <a:p>
            <a:r>
              <a:rPr lang="en-US" altLang="ar-EG"/>
              <a:t>Hepatitis B</a:t>
            </a:r>
          </a:p>
          <a:p>
            <a:r>
              <a:rPr lang="en-US" altLang="ar-EG"/>
              <a:t>HIV</a:t>
            </a:r>
          </a:p>
          <a:p>
            <a:r>
              <a:rPr lang="en-US" altLang="ar-EG"/>
              <a:t>CMV</a:t>
            </a:r>
          </a:p>
          <a:p>
            <a:pPr lvl="1"/>
            <a:r>
              <a:rPr lang="en-US" altLang="ar-EG"/>
              <a:t>CMV can be diminished by leukoreduction, which is indicated for immunocompromised patients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7848600" y="1752600"/>
            <a:ext cx="533400" cy="533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1675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Prevention</a:t>
            </a:r>
          </a:p>
        </p:txBody>
      </p:sp>
      <p:graphicFrame>
        <p:nvGraphicFramePr>
          <p:cNvPr id="35943" name="Group 103"/>
          <p:cNvGraphicFramePr>
            <a:graphicFrameLocks noGrp="1"/>
          </p:cNvGraphicFramePr>
          <p:nvPr/>
        </p:nvGraphicFramePr>
        <p:xfrm>
          <a:off x="1219200" y="1981200"/>
          <a:ext cx="6781800" cy="3519489"/>
        </p:xfrm>
        <a:graphic>
          <a:graphicData uri="http://schemas.openxmlformats.org/drawingml/2006/table">
            <a:tbl>
              <a:tblPr/>
              <a:tblGrid>
                <a:gridCol w="2257425"/>
                <a:gridCol w="1171575"/>
                <a:gridCol w="1066800"/>
                <a:gridCol w="990600"/>
                <a:gridCol w="1295400"/>
              </a:tblGrid>
              <a:tr h="939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altLang="ar-E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Leukocyte Depletion Filter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Gamma Irradiation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CMV 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 Donor Platelets (Apheresis)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69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Febrile Transfusion Reactions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</a:t>
                      </a:r>
                      <a:r>
                        <a:rPr kumimoji="0" lang="en-US" altLang="ar-EG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altLang="ar-E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altLang="ar-E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Alloimmunization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altLang="ar-E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altLang="ar-E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?</a:t>
                      </a:r>
                      <a:r>
                        <a:rPr kumimoji="0" lang="en-US" altLang="ar-EG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altLang="ar-E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altLang="ar-E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Transfusion Related GVHD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altLang="ar-E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altLang="ar-E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altLang="ar-E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35942" name="Text Box 102"/>
          <p:cNvSpPr txBox="1">
            <a:spLocks noChangeArrowheads="1"/>
          </p:cNvSpPr>
          <p:nvPr/>
        </p:nvSpPr>
        <p:spPr bwMode="auto">
          <a:xfrm>
            <a:off x="1736725" y="5649913"/>
            <a:ext cx="60483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1 In PRBC transfusion</a:t>
            </a:r>
          </a:p>
          <a:p>
            <a:r>
              <a:rPr lang="en-US" altLang="ar-EG" sz="1400"/>
              <a:t>2 Leukocyte Reduction by filtration may be an alternative to CMV-negative blood</a:t>
            </a:r>
            <a:endParaRPr lang="en-US" altLang="ar-EG" sz="1400" b="1"/>
          </a:p>
        </p:txBody>
      </p:sp>
    </p:spTree>
    <p:extLst>
      <p:ext uri="{BB962C8B-B14F-4D97-AF65-F5344CB8AC3E}">
        <p14:creationId xmlns:p14="http://schemas.microsoft.com/office/powerpoint/2010/main" val="133887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Summary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altLang="ar-EG" dirty="0"/>
              <a:t>Blood Components</a:t>
            </a:r>
          </a:p>
          <a:p>
            <a:pPr lvl="1" algn="l"/>
            <a:r>
              <a:rPr lang="en-US" altLang="ar-EG" dirty="0"/>
              <a:t>Indications</a:t>
            </a:r>
          </a:p>
          <a:p>
            <a:pPr lvl="1" algn="l"/>
            <a:r>
              <a:rPr lang="en-US" altLang="ar-EG" dirty="0"/>
              <a:t>Considerations </a:t>
            </a:r>
          </a:p>
          <a:p>
            <a:pPr algn="l"/>
            <a:r>
              <a:rPr lang="en-US" altLang="ar-EG" dirty="0"/>
              <a:t>Preparation and Administration of blood products</a:t>
            </a:r>
          </a:p>
          <a:p>
            <a:pPr algn="l"/>
            <a:r>
              <a:rPr lang="en-US" altLang="ar-EG" dirty="0"/>
              <a:t>Acute and chronic transfusion reactions</a:t>
            </a:r>
          </a:p>
          <a:p>
            <a:pPr algn="l"/>
            <a:endParaRPr lang="en-US" altLang="ar-EG" dirty="0"/>
          </a:p>
        </p:txBody>
      </p:sp>
    </p:spTree>
    <p:extLst>
      <p:ext uri="{BB962C8B-B14F-4D97-AF65-F5344CB8AC3E}">
        <p14:creationId xmlns:p14="http://schemas.microsoft.com/office/powerpoint/2010/main" val="347920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Transfusion Reaction Summary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altLang="ar-EG" sz="2800" dirty="0"/>
              <a:t>AHTR can be fatal</a:t>
            </a:r>
          </a:p>
          <a:p>
            <a:pPr algn="l"/>
            <a:r>
              <a:rPr lang="en-US" altLang="ar-EG" sz="2800" b="1" dirty="0"/>
              <a:t>Stop the Transfusion</a:t>
            </a:r>
          </a:p>
          <a:p>
            <a:pPr algn="l"/>
            <a:r>
              <a:rPr lang="en-US" altLang="ar-EG" sz="2800" dirty="0"/>
              <a:t>Monitor for symptoms and complete evaluation</a:t>
            </a:r>
          </a:p>
          <a:p>
            <a:pPr algn="l"/>
            <a:r>
              <a:rPr lang="en-US" altLang="ar-EG" sz="2800" dirty="0"/>
              <a:t>FNHTR is a diagnosis of exclusion</a:t>
            </a:r>
          </a:p>
          <a:p>
            <a:pPr algn="l"/>
            <a:r>
              <a:rPr lang="en-US" altLang="ar-EG" sz="2800" dirty="0"/>
              <a:t>TRALI (ARDS-like reaction)</a:t>
            </a:r>
          </a:p>
          <a:p>
            <a:pPr algn="l"/>
            <a:r>
              <a:rPr lang="en-US" altLang="ar-EG" sz="2800" dirty="0"/>
              <a:t>Chronic Transfusion reactions </a:t>
            </a:r>
          </a:p>
          <a:p>
            <a:pPr algn="l"/>
            <a:r>
              <a:rPr lang="en-US" altLang="ar-EG" sz="2800" dirty="0"/>
              <a:t>Prevention methods – using filters, irradiation and premedication</a:t>
            </a:r>
          </a:p>
          <a:p>
            <a:pPr algn="l"/>
            <a:endParaRPr lang="en-US" altLang="ar-EG" sz="2800" dirty="0"/>
          </a:p>
          <a:p>
            <a:pPr algn="l"/>
            <a:endParaRPr lang="en-US" altLang="ar-EG" sz="2800" dirty="0"/>
          </a:p>
          <a:p>
            <a:pPr algn="l"/>
            <a:endParaRPr lang="en-US" altLang="ar-EG" sz="2800" dirty="0"/>
          </a:p>
        </p:txBody>
      </p:sp>
    </p:spTree>
    <p:extLst>
      <p:ext uri="{BB962C8B-B14F-4D97-AF65-F5344CB8AC3E}">
        <p14:creationId xmlns:p14="http://schemas.microsoft.com/office/powerpoint/2010/main" val="254233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microsoft office\Clipart\534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7239000" cy="488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14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4062413" cy="397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3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 sz="4000"/>
              <a:t>Frequency of Transfusion Reactions</a:t>
            </a:r>
          </a:p>
        </p:txBody>
      </p:sp>
      <p:graphicFrame>
        <p:nvGraphicFramePr>
          <p:cNvPr id="38998" name="Group 86"/>
          <p:cNvGraphicFramePr>
            <a:graphicFrameLocks noGrp="1"/>
          </p:cNvGraphicFramePr>
          <p:nvPr/>
        </p:nvGraphicFramePr>
        <p:xfrm>
          <a:off x="1295400" y="2057400"/>
          <a:ext cx="6629400" cy="4278630"/>
        </p:xfrm>
        <a:graphic>
          <a:graphicData uri="http://schemas.openxmlformats.org/drawingml/2006/table">
            <a:tbl>
              <a:tblPr/>
              <a:tblGrid>
                <a:gridCol w="2590800"/>
                <a:gridCol w="1371600"/>
                <a:gridCol w="26670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Adverse Effect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Acute Hemolytic Rxn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in 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 cells only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Anaphylactic hypotensive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in 150,000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Including IgA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Febrile Nonhemolytic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in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Allergic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in 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Delayed Hemolytic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in 2,500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 cells only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RBC alloimmunization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in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 cells only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WBC/Plt alloimmunization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in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E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WBC and Plt only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8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ar-EG" sz="4000"/>
              <a:t>Acute Hemolytic Transfusion Reactions (AHTR)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EG" sz="2400"/>
              <a:t>Occurs when incompatible RBC’s are transfused into a recipient who has pre-formed antibodies (usually ABO or Rh)</a:t>
            </a:r>
          </a:p>
          <a:p>
            <a:r>
              <a:rPr lang="en-US" altLang="ar-EG" sz="2400"/>
              <a:t>Antibodies activate the complement system, causing intravascular hemolysis</a:t>
            </a:r>
          </a:p>
          <a:p>
            <a:r>
              <a:rPr lang="en-US" altLang="ar-EG" sz="2400"/>
              <a:t>Symptoms occur within minutes of starting the transfusion</a:t>
            </a:r>
          </a:p>
          <a:p>
            <a:r>
              <a:rPr lang="en-US" altLang="ar-EG" sz="2400"/>
              <a:t>This hemolytic reaction can occur with as little as 1-2 cc of RBC’s</a:t>
            </a:r>
          </a:p>
          <a:p>
            <a:r>
              <a:rPr lang="en-US" altLang="ar-EG" sz="2400"/>
              <a:t>Labeling error is most common problem</a:t>
            </a:r>
          </a:p>
          <a:p>
            <a:r>
              <a:rPr lang="en-US" altLang="ar-EG" sz="2400" b="1" u="sng"/>
              <a:t>Can be fatal</a:t>
            </a:r>
          </a:p>
        </p:txBody>
      </p:sp>
    </p:spTree>
    <p:extLst>
      <p:ext uri="{BB962C8B-B14F-4D97-AF65-F5344CB8AC3E}">
        <p14:creationId xmlns:p14="http://schemas.microsoft.com/office/powerpoint/2010/main" val="35859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Symptoms of AHTR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EG"/>
              <a:t>High fever/chills</a:t>
            </a:r>
          </a:p>
          <a:p>
            <a:r>
              <a:rPr lang="en-US" altLang="ar-EG"/>
              <a:t>Hypotension</a:t>
            </a:r>
          </a:p>
          <a:p>
            <a:r>
              <a:rPr lang="en-US" altLang="ar-EG"/>
              <a:t>Back/abdominal pain</a:t>
            </a:r>
          </a:p>
          <a:p>
            <a:r>
              <a:rPr lang="en-US" altLang="ar-EG"/>
              <a:t>Oliguria</a:t>
            </a:r>
          </a:p>
          <a:p>
            <a:r>
              <a:rPr lang="en-US" altLang="ar-EG"/>
              <a:t>Dyspnea</a:t>
            </a:r>
          </a:p>
          <a:p>
            <a:r>
              <a:rPr lang="en-US" altLang="ar-EG"/>
              <a:t>Dark urine</a:t>
            </a:r>
          </a:p>
          <a:p>
            <a:r>
              <a:rPr lang="en-US" altLang="ar-EG"/>
              <a:t>Pallor</a:t>
            </a:r>
          </a:p>
          <a:p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44021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ar-EG"/>
              <a:t>What to do?</a:t>
            </a:r>
            <a:br>
              <a:rPr lang="en-US" altLang="ar-EG"/>
            </a:br>
            <a:r>
              <a:rPr lang="en-US" altLang="ar-EG" sz="3200"/>
              <a:t>If an AHTR occurs</a:t>
            </a:r>
            <a:endParaRPr lang="en-US" altLang="ar-EG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EG" sz="2800" b="1"/>
              <a:t>STOP TRANSFUSION</a:t>
            </a:r>
          </a:p>
          <a:p>
            <a:r>
              <a:rPr lang="en-US" altLang="ar-EG" sz="2800" b="1"/>
              <a:t>ABC’s</a:t>
            </a:r>
            <a:endParaRPr lang="en-US" altLang="ar-EG" sz="2800"/>
          </a:p>
          <a:p>
            <a:r>
              <a:rPr lang="en-US" altLang="ar-EG" sz="2800"/>
              <a:t>Maintain IV access and run IVF (NS or LR)</a:t>
            </a:r>
          </a:p>
          <a:p>
            <a:r>
              <a:rPr lang="en-US" altLang="ar-EG" sz="2800"/>
              <a:t>Monitor and maintain BP/pulse</a:t>
            </a:r>
          </a:p>
          <a:p>
            <a:r>
              <a:rPr lang="en-US" altLang="ar-EG" sz="2800"/>
              <a:t>Give diuretic</a:t>
            </a:r>
          </a:p>
          <a:p>
            <a:r>
              <a:rPr lang="en-US" altLang="ar-EG" sz="2800"/>
              <a:t>Obtain blood and urine for transfusion reaction workup</a:t>
            </a:r>
          </a:p>
          <a:p>
            <a:r>
              <a:rPr lang="en-US" altLang="ar-EG" sz="2800"/>
              <a:t>Send remaining blood back to Blood Bank</a:t>
            </a:r>
            <a:endParaRPr lang="en-US" altLang="ar-EG" sz="2800" b="1"/>
          </a:p>
        </p:txBody>
      </p:sp>
      <p:pic>
        <p:nvPicPr>
          <p:cNvPr id="21508" name="Picture 4" descr="C:\Microsoft Office\Clipart\Popular\stop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43000"/>
            <a:ext cx="9715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40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Blood Bank Work-up of AHTR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EG"/>
              <a:t>Check paperwork to assure no errors</a:t>
            </a:r>
          </a:p>
          <a:p>
            <a:r>
              <a:rPr lang="en-US" altLang="ar-EG"/>
              <a:t>Check plasma for hemoglobin</a:t>
            </a:r>
          </a:p>
          <a:p>
            <a:r>
              <a:rPr lang="en-US" altLang="ar-EG"/>
              <a:t>DAT</a:t>
            </a:r>
          </a:p>
          <a:p>
            <a:r>
              <a:rPr lang="en-US" altLang="ar-EG"/>
              <a:t>Repeat crossmatch</a:t>
            </a:r>
          </a:p>
          <a:p>
            <a:r>
              <a:rPr lang="en-US" altLang="ar-EG"/>
              <a:t>Repeat Blood group typing</a:t>
            </a:r>
          </a:p>
          <a:p>
            <a:r>
              <a:rPr lang="en-US" altLang="ar-EG"/>
              <a:t>Blood culture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8001000" y="5562600"/>
            <a:ext cx="533400" cy="533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4689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Labs found with AHTR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altLang="ar-EG" sz="3600" dirty="0" err="1"/>
              <a:t>Hemoglobinemia</a:t>
            </a:r>
            <a:endParaRPr lang="en-US" altLang="ar-EG" sz="3600" dirty="0"/>
          </a:p>
          <a:p>
            <a:pPr algn="l"/>
            <a:r>
              <a:rPr lang="en-US" altLang="ar-EG" sz="3600" dirty="0"/>
              <a:t>Hemoglobinuria</a:t>
            </a:r>
          </a:p>
          <a:p>
            <a:pPr algn="l"/>
            <a:r>
              <a:rPr lang="en-US" altLang="ar-EG" sz="3600" dirty="0"/>
              <a:t>Positive DAT</a:t>
            </a:r>
          </a:p>
          <a:p>
            <a:pPr algn="l"/>
            <a:r>
              <a:rPr lang="en-US" altLang="ar-EG" sz="3600" dirty="0"/>
              <a:t>Hyperbilirubinemia</a:t>
            </a:r>
          </a:p>
          <a:p>
            <a:pPr algn="l"/>
            <a:r>
              <a:rPr lang="en-US" altLang="ar-EG" sz="3600" dirty="0"/>
              <a:t>Abnormal DIC panel</a:t>
            </a:r>
          </a:p>
        </p:txBody>
      </p:sp>
    </p:spTree>
    <p:extLst>
      <p:ext uri="{BB962C8B-B14F-4D97-AF65-F5344CB8AC3E}">
        <p14:creationId xmlns:p14="http://schemas.microsoft.com/office/powerpoint/2010/main" val="173165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Monitoring in AHTR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ar-EG"/>
              <a:t>Monitor patient clinical status and vital signs</a:t>
            </a:r>
          </a:p>
          <a:p>
            <a:pPr>
              <a:lnSpc>
                <a:spcPct val="90000"/>
              </a:lnSpc>
            </a:pPr>
            <a:r>
              <a:rPr lang="en-US" altLang="ar-EG"/>
              <a:t>Monitor renal status (BUN, creatinine)</a:t>
            </a:r>
          </a:p>
          <a:p>
            <a:pPr>
              <a:lnSpc>
                <a:spcPct val="90000"/>
              </a:lnSpc>
            </a:pPr>
            <a:r>
              <a:rPr lang="en-US" altLang="ar-EG"/>
              <a:t>Monitor coagulation status (DIC panel– PT/PTT, fibrinogen, D-dimer/FDP, Plt, Antithrombin-III)</a:t>
            </a:r>
          </a:p>
          <a:p>
            <a:pPr>
              <a:lnSpc>
                <a:spcPct val="90000"/>
              </a:lnSpc>
            </a:pPr>
            <a:r>
              <a:rPr lang="en-US" altLang="ar-EG"/>
              <a:t>Monitor for signs of hemolysis (LDH, bili, haptoglobin)</a:t>
            </a:r>
          </a:p>
        </p:txBody>
      </p:sp>
    </p:spTree>
    <p:extLst>
      <p:ext uri="{BB962C8B-B14F-4D97-AF65-F5344CB8AC3E}">
        <p14:creationId xmlns:p14="http://schemas.microsoft.com/office/powerpoint/2010/main" val="13459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841</Words>
  <Application>Microsoft Office PowerPoint</Application>
  <PresentationFormat>On-screen Show (4:3)</PresentationFormat>
  <Paragraphs>184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Transfusion Complications</vt:lpstr>
      <vt:lpstr>Acute Transfusion Reactions</vt:lpstr>
      <vt:lpstr>Frequency of Transfusion Reactions</vt:lpstr>
      <vt:lpstr>Acute Hemolytic Transfusion Reactions (AHTR)</vt:lpstr>
      <vt:lpstr>Symptoms of AHTR</vt:lpstr>
      <vt:lpstr>What to do? If an AHTR occurs</vt:lpstr>
      <vt:lpstr>Blood Bank Work-up of AHTR</vt:lpstr>
      <vt:lpstr>Labs found with AHTR</vt:lpstr>
      <vt:lpstr>Monitoring in AHTR</vt:lpstr>
      <vt:lpstr>Febrile Nonhemolytic Transfusion Reactions (FNHTR)</vt:lpstr>
      <vt:lpstr>What to do? If an FNHTR occurs</vt:lpstr>
      <vt:lpstr>Washed Blood Products</vt:lpstr>
      <vt:lpstr>Allergic Nonhemolytic Transfusion Reactions</vt:lpstr>
      <vt:lpstr>TRALI Transfusion Related Acute Lung Injury</vt:lpstr>
      <vt:lpstr>Massive Transfusions</vt:lpstr>
      <vt:lpstr>Bacterial Contamination</vt:lpstr>
      <vt:lpstr>Chronic Transfusion Reactions</vt:lpstr>
      <vt:lpstr>Alloimmunization</vt:lpstr>
      <vt:lpstr>Transfusion Associated GVHD</vt:lpstr>
      <vt:lpstr>Transfusion Associated Infections</vt:lpstr>
      <vt:lpstr>Prevention</vt:lpstr>
      <vt:lpstr>Summary</vt:lpstr>
      <vt:lpstr>Transfusion Reaction Summary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Transfusion Complications</dc:title>
  <dc:creator>SONY</dc:creator>
  <cp:lastModifiedBy>SONY</cp:lastModifiedBy>
  <cp:revision>1</cp:revision>
  <dcterms:created xsi:type="dcterms:W3CDTF">2018-12-25T18:37:38Z</dcterms:created>
  <dcterms:modified xsi:type="dcterms:W3CDTF">2018-12-25T18:44:53Z</dcterms:modified>
</cp:coreProperties>
</file>